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75" r:id="rId5"/>
    <p:sldId id="276" r:id="rId6"/>
    <p:sldId id="277" r:id="rId7"/>
    <p:sldId id="266" r:id="rId8"/>
    <p:sldId id="268" r:id="rId9"/>
    <p:sldId id="265" r:id="rId10"/>
    <p:sldId id="26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DFD0-4F63-4F70-BAD0-B8D1BFDFE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05AE-6D7C-4925-BCA6-A1609EEE3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2FE1-605E-43B8-94BB-144CD4BC5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4302-1DFD-4260-B777-E5AB962F4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6F6F-97BF-46FC-B7E1-8D2D4EDF8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4244-1C56-4163-A282-FFE4FDD6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F914-BAAD-4127-857E-FC8AD3FEE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480C-D1A1-431D-B7E5-5D32D36C9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AAC4-3A39-49B5-962B-6ECBABE9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B695-87D5-43CD-8909-CC605A72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07D47-3F23-4A1E-8AE9-6737C8A5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92DFA-2AF9-46CF-8FDA-C317C5530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2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E08F-4E4D-414A-B3E7-133D2014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BA346-9D3F-4F57-8F28-39DAEAC9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Chloride &amp; Sodium Concentrations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 </a:t>
            </a:r>
            <a:br>
              <a:rPr lang="en-US" smtClean="0"/>
            </a:br>
            <a:r>
              <a:rPr lang="en-US" smtClean="0"/>
              <a:t>Seneca Lake </a:t>
            </a:r>
            <a:br>
              <a:rPr lang="en-US" smtClean="0"/>
            </a:br>
            <a:r>
              <a:rPr lang="en-US" smtClean="0"/>
              <a:t>too </a:t>
            </a:r>
            <a:br>
              <a:rPr lang="en-US" smtClean="0"/>
            </a:br>
            <a:r>
              <a:rPr lang="en-US" smtClean="0"/>
              <a:t>Salty to Drink?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7243331" cy="51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sz="4000" dirty="0" smtClean="0"/>
              <a:t>Historical Chloride Concentrations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C000"/>
                </a:solidFill>
              </a:rPr>
              <a:t>Source </a:t>
            </a:r>
            <a:r>
              <a:rPr lang="en-US" sz="4000" dirty="0">
                <a:solidFill>
                  <a:srgbClr val="FFC000"/>
                </a:solidFill>
              </a:rPr>
              <a:t>Not </a:t>
            </a:r>
            <a:r>
              <a:rPr lang="en-US" sz="4000" dirty="0" smtClean="0">
                <a:solidFill>
                  <a:srgbClr val="FFC000"/>
                </a:solidFill>
              </a:rPr>
              <a:t>Constant </a:t>
            </a:r>
            <a:r>
              <a:rPr lang="en-US" sz="4000" dirty="0">
                <a:solidFill>
                  <a:srgbClr val="FFC000"/>
                </a:solidFill>
              </a:rPr>
              <a:t>O</a:t>
            </a:r>
            <a:r>
              <a:rPr lang="en-US" sz="4000" dirty="0" smtClean="0">
                <a:solidFill>
                  <a:srgbClr val="FFC000"/>
                </a:solidFill>
              </a:rPr>
              <a:t>ver Time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395478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Other Finger Lakes: 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Road 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De-Icing Salts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Seneca &amp; Cayuga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Different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6019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Jolly, 2005 &amp; 2006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HWS Students 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001" y="6477000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Past Decade Early Spring </a:t>
            </a:r>
            <a:br>
              <a:rPr lang="en-US" sz="4000" dirty="0" smtClean="0"/>
            </a:br>
            <a:r>
              <a:rPr lang="en-US" sz="4000" dirty="0" smtClean="0"/>
              <a:t>Water Column Profiles</a:t>
            </a:r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897" y="2281297"/>
            <a:ext cx="526720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3962400" y="3381493"/>
            <a:ext cx="3810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Declining Salinity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3" y="1524000"/>
            <a:ext cx="334370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4137803"/>
            <a:ext cx="3332163" cy="25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7243331" cy="51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sz="4000" dirty="0" smtClean="0"/>
              <a:t>Historical Chloride Concentrations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C000"/>
                </a:solidFill>
              </a:rPr>
              <a:t>Source </a:t>
            </a:r>
            <a:r>
              <a:rPr lang="en-US" sz="4000" dirty="0">
                <a:solidFill>
                  <a:srgbClr val="FFC000"/>
                </a:solidFill>
              </a:rPr>
              <a:t>Not </a:t>
            </a:r>
            <a:r>
              <a:rPr lang="en-US" sz="4000" dirty="0" smtClean="0">
                <a:solidFill>
                  <a:srgbClr val="FFC000"/>
                </a:solidFill>
              </a:rPr>
              <a:t>Constant </a:t>
            </a:r>
            <a:r>
              <a:rPr lang="en-US" sz="4000" dirty="0">
                <a:solidFill>
                  <a:srgbClr val="FFC000"/>
                </a:solidFill>
              </a:rPr>
              <a:t>O</a:t>
            </a:r>
            <a:r>
              <a:rPr lang="en-US" sz="4000" dirty="0" smtClean="0">
                <a:solidFill>
                  <a:srgbClr val="FFC000"/>
                </a:solidFill>
              </a:rPr>
              <a:t>ver Time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395478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Other Finger Lakes: 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Road 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De-Icing Salts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Seneca &amp; Cayuga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Different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6019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Jolly, 2005 &amp; 2006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HWS Students 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9001" y="6477000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s://sp.yimg.com/ib/th?id=HN.60803339671798007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alfman\Desktop\Aerial View 2 of Morton Himrod Mine-Plant Area by WSHecht 41409-2small circa 2010 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1384300"/>
          </a:xfrm>
        </p:spPr>
        <p:txBody>
          <a:bodyPr/>
          <a:lstStyle/>
          <a:p>
            <a:r>
              <a:rPr lang="en-US" dirty="0" smtClean="0"/>
              <a:t>Modeling Seneca Lake Chloride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209800"/>
            <a:ext cx="33528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Potential Sources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/>
              <a:t>Increase in early </a:t>
            </a:r>
            <a:r>
              <a:rPr lang="en-US" sz="2000" dirty="0" err="1" smtClean="0"/>
              <a:t>1900s</a:t>
            </a:r>
            <a:endParaRPr lang="en-US" sz="2000" dirty="0" smtClean="0"/>
          </a:p>
          <a:p>
            <a:pPr lvl="1"/>
            <a:r>
              <a:rPr lang="en-US" sz="1600" dirty="0" smtClean="0"/>
              <a:t>Salt Mining Starts </a:t>
            </a:r>
            <a:r>
              <a:rPr lang="en-US" sz="1600" dirty="0" err="1" smtClean="0"/>
              <a:t>1880s</a:t>
            </a:r>
            <a:endParaRPr lang="en-US" sz="1600" dirty="0" smtClean="0"/>
          </a:p>
          <a:p>
            <a:pPr lvl="1"/>
            <a:r>
              <a:rPr lang="en-US" sz="1600" dirty="0" smtClean="0"/>
              <a:t>Increased Mining to </a:t>
            </a:r>
            <a:r>
              <a:rPr lang="en-US" sz="1600" dirty="0" err="1" smtClean="0"/>
              <a:t>1960s</a:t>
            </a:r>
            <a:endParaRPr lang="en-US" sz="1600" dirty="0" smtClean="0"/>
          </a:p>
          <a:p>
            <a:r>
              <a:rPr lang="en-US" sz="2000" dirty="0" smtClean="0"/>
              <a:t>Huge Increase 1965</a:t>
            </a:r>
          </a:p>
          <a:p>
            <a:pPr lvl="1"/>
            <a:r>
              <a:rPr lang="en-US" sz="1800" dirty="0" err="1" smtClean="0"/>
              <a:t>Himrod</a:t>
            </a:r>
            <a:r>
              <a:rPr lang="en-US" sz="1800" dirty="0" smtClean="0"/>
              <a:t> Mine “Issues”?</a:t>
            </a:r>
          </a:p>
          <a:p>
            <a:pPr lvl="1"/>
            <a:r>
              <a:rPr lang="en-US" sz="1800" dirty="0" smtClean="0"/>
              <a:t>Gas Storage by </a:t>
            </a:r>
            <a:r>
              <a:rPr lang="en-US" sz="1800" dirty="0" err="1" smtClean="0"/>
              <a:t>TEMPCO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Short Lived</a:t>
            </a:r>
          </a:p>
          <a:p>
            <a:r>
              <a:rPr lang="en-US" sz="2000" dirty="0" smtClean="0"/>
              <a:t>Decline/Natural Flushing Since 1970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ANY Groundwater Inputs?  Gas was stored!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1" y="2817327"/>
            <a:ext cx="5939789" cy="404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8263" y="6400800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s://sp.yimg.com/ib/th?id=HN.60803339671798007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alfman\Desktop\Aerial View 2 of Morton Himrod Mine-Plant Area by WSHecht 41409-2small circa 2010 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1384300"/>
          </a:xfrm>
        </p:spPr>
        <p:txBody>
          <a:bodyPr/>
          <a:lstStyle/>
          <a:p>
            <a:r>
              <a:rPr lang="en-US" dirty="0" smtClean="0"/>
              <a:t>Modeling Seneca Lake Chloride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209800"/>
            <a:ext cx="33528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Potential Sources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/>
              <a:t>Increase in early </a:t>
            </a:r>
            <a:r>
              <a:rPr lang="en-US" sz="2000" dirty="0" err="1" smtClean="0"/>
              <a:t>1900s</a:t>
            </a:r>
            <a:endParaRPr lang="en-US" sz="2000" dirty="0" smtClean="0"/>
          </a:p>
          <a:p>
            <a:pPr lvl="1"/>
            <a:r>
              <a:rPr lang="en-US" sz="1600" dirty="0" smtClean="0"/>
              <a:t>Salt Mining Starts </a:t>
            </a:r>
            <a:r>
              <a:rPr lang="en-US" sz="1600" dirty="0" err="1" smtClean="0"/>
              <a:t>1880s</a:t>
            </a:r>
            <a:endParaRPr lang="en-US" sz="1600" dirty="0" smtClean="0"/>
          </a:p>
          <a:p>
            <a:pPr lvl="1"/>
            <a:r>
              <a:rPr lang="en-US" sz="1600" dirty="0" smtClean="0"/>
              <a:t>Increased Mining to </a:t>
            </a:r>
            <a:r>
              <a:rPr lang="en-US" sz="1600" dirty="0" err="1" smtClean="0"/>
              <a:t>1960s</a:t>
            </a:r>
            <a:endParaRPr lang="en-US" sz="1600" dirty="0" smtClean="0"/>
          </a:p>
          <a:p>
            <a:r>
              <a:rPr lang="en-US" sz="2000" dirty="0" smtClean="0"/>
              <a:t>Huge Increase 1965</a:t>
            </a:r>
          </a:p>
          <a:p>
            <a:pPr lvl="1"/>
            <a:r>
              <a:rPr lang="en-US" sz="1800" dirty="0" err="1" smtClean="0"/>
              <a:t>Himrod</a:t>
            </a:r>
            <a:r>
              <a:rPr lang="en-US" sz="1800" dirty="0" smtClean="0"/>
              <a:t> Mine “Issues”?</a:t>
            </a:r>
          </a:p>
          <a:p>
            <a:pPr lvl="1"/>
            <a:r>
              <a:rPr lang="en-US" sz="1800" dirty="0" smtClean="0"/>
              <a:t>Gas Storage by </a:t>
            </a:r>
            <a:r>
              <a:rPr lang="en-US" sz="1800" dirty="0" err="1" smtClean="0"/>
              <a:t>TEMPCO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Short Lived</a:t>
            </a:r>
          </a:p>
          <a:p>
            <a:r>
              <a:rPr lang="en-US" sz="2000" dirty="0" smtClean="0"/>
              <a:t>Decline/Natural Flushing Since 1970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ANY Groundwater Inputs?  Gas was stored!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1" y="2817327"/>
            <a:ext cx="5939789" cy="404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8263" y="6400800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2590800" cy="2146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Bit Smaller…</a:t>
            </a:r>
          </a:p>
        </p:txBody>
      </p:sp>
      <p:pic>
        <p:nvPicPr>
          <p:cNvPr id="4099" name="Picture 3" descr="NY_FLsSmal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3363" y="990600"/>
            <a:ext cx="3681412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28600" y="2590800"/>
            <a:ext cx="4343400" cy="2743200"/>
            <a:chOff x="288" y="1718"/>
            <a:chExt cx="2544" cy="1555"/>
          </a:xfrm>
        </p:grpSpPr>
        <p:pic>
          <p:nvPicPr>
            <p:cNvPr id="4159" name="Picture 5" descr="GreatLak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18"/>
              <a:ext cx="2544" cy="1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304" y="2736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4103" name="Group 7"/>
          <p:cNvGraphicFramePr>
            <a:graphicFrameLocks noGrp="1"/>
          </p:cNvGraphicFramePr>
          <p:nvPr>
            <p:ph sz="quarter" idx="3"/>
          </p:nvPr>
        </p:nvGraphicFramePr>
        <p:xfrm>
          <a:off x="228600" y="5105400"/>
          <a:ext cx="2438400" cy="152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82,414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Michigan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22,400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23,010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9,930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Ontario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7,520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23" name="Group 27"/>
          <p:cNvGraphicFramePr>
            <a:graphicFrameLocks noGrp="1"/>
          </p:cNvGraphicFramePr>
          <p:nvPr>
            <p:ph sz="quarter" idx="4"/>
          </p:nvPr>
        </p:nvGraphicFramePr>
        <p:xfrm>
          <a:off x="2895600" y="381000"/>
          <a:ext cx="2362200" cy="3352800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Conesus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Honeoye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Canandaigua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Keuka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Seneca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Cayuga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172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Owasco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Skaneateles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km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Seneca Lake Watershed:</a:t>
            </a:r>
            <a:br>
              <a:rPr lang="en-US" sz="4000" smtClean="0"/>
            </a:br>
            <a:r>
              <a:rPr lang="en-US" sz="2800" smtClean="0">
                <a:solidFill>
                  <a:schemeClr val="hlink"/>
                </a:solidFill>
              </a:rPr>
              <a:t>Land Use, Subwatersheds &amp; Bedrock Geology</a:t>
            </a:r>
          </a:p>
        </p:txBody>
      </p:sp>
      <p:pic>
        <p:nvPicPr>
          <p:cNvPr id="5123" name="Picture 3" descr="SenecaMap"/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76400"/>
            <a:ext cx="32750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landuse map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676400"/>
            <a:ext cx="31099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bedrock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613" y="1676400"/>
            <a:ext cx="31099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510"/>
            <a:ext cx="177184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ingerl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4376"/>
            <a:ext cx="2667000" cy="20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Seneca Lake Salinity</a:t>
            </a:r>
            <a:br>
              <a:rPr lang="en-US" dirty="0" smtClean="0"/>
            </a:br>
            <a:r>
              <a:rPr lang="en-US" dirty="0" smtClean="0"/>
              <a:t>Saltiest Finger Lakes</a:t>
            </a:r>
            <a:endParaRPr lang="en-US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" y="1981200"/>
            <a:ext cx="4428030" cy="266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28030" cy="266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029200"/>
            <a:ext cx="2901950" cy="174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12" y="5031828"/>
            <a:ext cx="2897577" cy="174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212" y="4690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data from past 20+ years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81600" y="3234154"/>
            <a:ext cx="3810000" cy="0"/>
          </a:xfrm>
          <a:prstGeom prst="line">
            <a:avLst/>
          </a:prstGeom>
          <a:ln w="5080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2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91658" y="3064877"/>
            <a:ext cx="174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C80"/>
                </a:solidFill>
              </a:rPr>
              <a:t>EPA Advisory</a:t>
            </a:r>
            <a:endParaRPr lang="en-US" dirty="0">
              <a:solidFill>
                <a:srgbClr val="FF7C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5863" y="4690646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31220" y="2743200"/>
            <a:ext cx="0" cy="1066800"/>
          </a:xfrm>
          <a:prstGeom prst="line">
            <a:avLst/>
          </a:prstGeom>
          <a:ln w="165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2660229"/>
            <a:ext cx="0" cy="1149771"/>
          </a:xfrm>
          <a:prstGeom prst="line">
            <a:avLst/>
          </a:prstGeom>
          <a:ln w="165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458200" cy="1155700"/>
          </a:xfrm>
        </p:spPr>
        <p:txBody>
          <a:bodyPr/>
          <a:lstStyle/>
          <a:p>
            <a:r>
              <a:rPr lang="en-US" sz="4000" dirty="0" smtClean="0"/>
              <a:t>Source? : Chloride &amp; Sodium (1:1 M)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9900"/>
                </a:solidFill>
              </a:rPr>
              <a:t>Streams? Not Enough to Lake </a:t>
            </a:r>
            <a:endParaRPr lang="en-US" sz="4000" dirty="0">
              <a:solidFill>
                <a:srgbClr val="FF9900"/>
              </a:solidFill>
            </a:endParaRPr>
          </a:p>
        </p:txBody>
      </p:sp>
      <p:pic>
        <p:nvPicPr>
          <p:cNvPr id="3051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629"/>
            <a:ext cx="4038600" cy="242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4038600" cy="242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70" y="2590800"/>
            <a:ext cx="4251408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0013" y="6026367"/>
            <a:ext cx="219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Halfman, 2014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712893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Streams Reflect:</a:t>
            </a:r>
          </a:p>
          <a:p>
            <a:r>
              <a:rPr lang="en-US" sz="2800" dirty="0" smtClean="0"/>
              <a:t>Road De-Icing Salts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4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Sources &amp; Sinks: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hlink"/>
                </a:solidFill>
              </a:rPr>
              <a:t>Chloride Ions: </a:t>
            </a:r>
            <a:r>
              <a:rPr lang="en-US" altLang="en-US" sz="3200" dirty="0" smtClean="0">
                <a:solidFill>
                  <a:schemeClr val="tx1"/>
                </a:solidFill>
              </a:rPr>
              <a:t>Mass Balance Argument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95600" y="3200400"/>
            <a:ext cx="3200400" cy="218521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Seneca Lake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130 mg/L</a:t>
            </a:r>
            <a:endParaRPr lang="en-US" altLang="en-US" sz="2400" dirty="0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(~2.2 </a:t>
            </a:r>
            <a:r>
              <a:rPr lang="en-US" altLang="en-US" sz="2400" dirty="0">
                <a:solidFill>
                  <a:schemeClr val="hlink"/>
                </a:solidFill>
              </a:rPr>
              <a:t>million </a:t>
            </a:r>
            <a:r>
              <a:rPr lang="en-US" altLang="en-US" sz="2400" dirty="0" err="1" smtClean="0">
                <a:solidFill>
                  <a:schemeClr val="hlink"/>
                </a:solidFill>
              </a:rPr>
              <a:t>mtons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371600" y="32004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962400" y="2209800"/>
            <a:ext cx="0" cy="990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5181600" y="2133600"/>
            <a:ext cx="0" cy="1066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096000" y="32004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28600" y="3308350"/>
            <a:ext cx="281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Streams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55 mg/L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34,000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mt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yr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Road Salt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096000" y="3292475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Outlet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130 mg/L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97,000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mt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yr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257800" y="1981200"/>
            <a:ext cx="304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~0 </a:t>
            </a:r>
            <a:r>
              <a:rPr lang="en-US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mg/L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Concentrates </a:t>
            </a:r>
            <a:b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Ions in Lake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676400" y="1905000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Rain ~0 </a:t>
            </a:r>
            <a:r>
              <a:rPr lang="en-US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mg/L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Dilutes </a:t>
            </a:r>
            <a:b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Ions in Lake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04800" y="5549205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Inputs </a:t>
            </a:r>
            <a:r>
              <a:rPr lang="en-US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&lt;&lt; Outputs</a:t>
            </a:r>
            <a:br>
              <a:rPr lang="en-US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dirty="0">
                <a:solidFill>
                  <a:srgbClr val="FFC000"/>
                </a:solidFill>
              </a:rPr>
              <a:t>Not </a:t>
            </a:r>
            <a:r>
              <a:rPr lang="en-US" altLang="en-US" sz="2800" dirty="0" smtClean="0">
                <a:solidFill>
                  <a:srgbClr val="FFC000"/>
                </a:solidFill>
              </a:rPr>
              <a:t>Balanced, Still Need an additional ~5</a:t>
            </a:r>
            <a:r>
              <a:rPr lang="en-US" altLang="en-US" sz="2800" dirty="0">
                <a:solidFill>
                  <a:srgbClr val="FFC000"/>
                </a:solidFill>
              </a:rPr>
              <a:t>0</a:t>
            </a:r>
            <a:r>
              <a:rPr lang="en-US" altLang="en-US" sz="2800" dirty="0" smtClean="0">
                <a:solidFill>
                  <a:srgbClr val="FFC000"/>
                </a:solidFill>
              </a:rPr>
              <a:t>,000 </a:t>
            </a:r>
            <a:r>
              <a:rPr lang="en-US" altLang="en-US" sz="2800" dirty="0" err="1">
                <a:solidFill>
                  <a:srgbClr val="FFC000"/>
                </a:solidFill>
              </a:rPr>
              <a:t>mt</a:t>
            </a:r>
            <a:r>
              <a:rPr lang="en-US" altLang="en-US" sz="2800" dirty="0">
                <a:solidFill>
                  <a:srgbClr val="FFC000"/>
                </a:solidFill>
              </a:rPr>
              <a:t>/</a:t>
            </a:r>
            <a:r>
              <a:rPr lang="en-US" altLang="en-US" sz="2800" dirty="0" err="1">
                <a:solidFill>
                  <a:srgbClr val="FFC000"/>
                </a:solidFill>
              </a:rPr>
              <a:t>yr</a:t>
            </a:r>
            <a:r>
              <a:rPr lang="en-US" altLang="en-US" sz="2800" dirty="0">
                <a:solidFill>
                  <a:srgbClr val="FFC000"/>
                </a:solidFill>
              </a:rPr>
              <a:t/>
            </a:r>
            <a:br>
              <a:rPr lang="en-US" altLang="en-US" sz="2800" dirty="0">
                <a:solidFill>
                  <a:srgbClr val="FFC000"/>
                </a:solidFill>
              </a:rPr>
            </a:br>
            <a:r>
              <a:rPr lang="en-US" altLang="en-US" sz="2800" dirty="0" smtClean="0">
                <a:solidFill>
                  <a:srgbClr val="FFC000"/>
                </a:solidFill>
              </a:rPr>
              <a:t>(11,000 Railroad cars) to attain lake’s concentration</a:t>
            </a:r>
            <a:endParaRPr lang="en-US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419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F0"/>
                </a:solidFill>
              </a:rPr>
              <a:t>Wing et al., 1995</a:t>
            </a:r>
          </a:p>
          <a:p>
            <a:pPr algn="r"/>
            <a:r>
              <a:rPr lang="en-US" dirty="0" smtClean="0">
                <a:solidFill>
                  <a:srgbClr val="00B0F0"/>
                </a:solidFill>
              </a:rPr>
              <a:t>Halfman et al., 2006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" y="4579203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Mine Waste</a:t>
            </a:r>
            <a:r>
              <a:rPr lang="en-US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9,000 </a:t>
            </a:r>
            <a:r>
              <a:rPr lang="en-US" alt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mt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yr</a:t>
            </a:r>
            <a:endParaRPr lang="en-US" altLang="en-US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1371600" y="4579203"/>
            <a:ext cx="1524000" cy="0"/>
          </a:xfrm>
          <a:prstGeom prst="lin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05400" y="52578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 Diffusion</a:t>
            </a:r>
            <a: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</a:t>
            </a:r>
            <a: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,000 </a:t>
            </a:r>
            <a:r>
              <a:rPr lang="en-US" alt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mt</a:t>
            </a:r>
            <a:r>
              <a:rPr lang="en-US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yr</a:t>
            </a:r>
            <a:endParaRPr lang="en-US" alt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5080438" y="4865687"/>
            <a:ext cx="0" cy="88050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Finger Lake Bedrock</a:t>
            </a:r>
          </a:p>
        </p:txBody>
      </p:sp>
      <p:pic>
        <p:nvPicPr>
          <p:cNvPr id="9219" name="Picture 5" descr="Zurich copy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1219200"/>
            <a:ext cx="478155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8" descr="flbedrock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44700"/>
            <a:ext cx="4953000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Basin Depths</a:t>
            </a:r>
          </a:p>
        </p:txBody>
      </p:sp>
      <p:pic>
        <p:nvPicPr>
          <p:cNvPr id="10243" name="Picture 5" descr="FingerLakeLevel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95550"/>
            <a:ext cx="8382000" cy="304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re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544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Source Chloride &amp; Sodium Ions</a:t>
            </a:r>
          </a:p>
        </p:txBody>
      </p:sp>
      <p:pic>
        <p:nvPicPr>
          <p:cNvPr id="11268" name="Picture 4" descr="NSBed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15448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5592763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Sediment Pore Waters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Bedrock X-Section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91400" y="4953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North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00600" y="4953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South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14600" y="2286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Lake ~5 mMol</a:t>
            </a:r>
            <a:endParaRPr lang="en-US" altLang="en-US" sz="24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 rot="-1638636">
            <a:off x="5943600" y="3886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Rock Salt</a:t>
            </a:r>
            <a:endParaRPr lang="en-US" altLang="en-US" sz="240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72000" y="58674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Rob Stewart, (H’03)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Consulting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</TotalTime>
  <Words>301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Ocean</vt:lpstr>
      <vt:lpstr>Chloride &amp; Sodium Concentrations </vt:lpstr>
      <vt:lpstr>A Bit Smaller…</vt:lpstr>
      <vt:lpstr>Seneca Lake Watershed: Land Use, Subwatersheds &amp; Bedrock Geology</vt:lpstr>
      <vt:lpstr>Seneca Lake Salinity Saltiest Finger Lakes</vt:lpstr>
      <vt:lpstr>Source? : Chloride &amp; Sodium (1:1 M) Streams? Not Enough to Lake </vt:lpstr>
      <vt:lpstr>Sources &amp; Sinks:  Chloride Ions: Mass Balance Argument</vt:lpstr>
      <vt:lpstr>Finger Lake Bedrock</vt:lpstr>
      <vt:lpstr>Basin Depths</vt:lpstr>
      <vt:lpstr>Source Chloride &amp; Sodium Ions</vt:lpstr>
      <vt:lpstr>Is  Seneca Lake  too  Salty to Drink?</vt:lpstr>
      <vt:lpstr>Historical Chloride Concentrations Source Not Constant Over Time </vt:lpstr>
      <vt:lpstr>Past Decade Early Spring  Water Column Profiles</vt:lpstr>
      <vt:lpstr>Historical Chloride Concentrations Source Not Constant Over Time </vt:lpstr>
      <vt:lpstr>Modeling Seneca Lake Chloride</vt:lpstr>
      <vt:lpstr>Modeling Seneca Lake Chloride</vt:lpstr>
    </vt:vector>
  </TitlesOfParts>
  <Company>HWS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Chloride &amp; Sodium Concentrations</dc:title>
  <dc:creator>halfman</dc:creator>
  <cp:lastModifiedBy>Halfman, John</cp:lastModifiedBy>
  <cp:revision>9</cp:revision>
  <dcterms:created xsi:type="dcterms:W3CDTF">2005-07-11T01:30:23Z</dcterms:created>
  <dcterms:modified xsi:type="dcterms:W3CDTF">2015-04-16T21:38:13Z</dcterms:modified>
</cp:coreProperties>
</file>